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57300" y="5397500"/>
            <a:ext cx="21869400" cy="5461000"/>
          </a:xfrm>
          <a:prstGeom prst="rect">
            <a:avLst/>
          </a:prstGeom>
        </p:spPr>
        <p:txBody>
          <a:bodyPr/>
          <a:lstStyle>
            <a:lvl1pPr>
              <a:defRPr spc="298" sz="149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57300" y="2895600"/>
            <a:ext cx="21869400" cy="250190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1257300" y="1854200"/>
            <a:ext cx="21869400" cy="105029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ketch of a cityscape"/>
          <p:cNvSpPr/>
          <p:nvPr>
            <p:ph type="pic" sz="half" idx="21"/>
          </p:nvPr>
        </p:nvSpPr>
        <p:spPr>
          <a:xfrm>
            <a:off x="12344400" y="7213475"/>
            <a:ext cx="10807966" cy="7028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Modern architecture sketch"/>
          <p:cNvSpPr/>
          <p:nvPr>
            <p:ph type="pic" sz="half" idx="22"/>
          </p:nvPr>
        </p:nvSpPr>
        <p:spPr>
          <a:xfrm>
            <a:off x="12358081" y="833053"/>
            <a:ext cx="10758605" cy="62865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ketch of a building exterior with a balcony"/>
          <p:cNvSpPr/>
          <p:nvPr>
            <p:ph type="pic" sz="half" idx="23"/>
          </p:nvPr>
        </p:nvSpPr>
        <p:spPr>
          <a:xfrm>
            <a:off x="1251011" y="1524000"/>
            <a:ext cx="10782301" cy="10952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ketch of a building exterior with a balcony"/>
          <p:cNvSpPr/>
          <p:nvPr>
            <p:ph type="pic" sz="half" idx="21"/>
          </p:nvPr>
        </p:nvSpPr>
        <p:spPr>
          <a:xfrm>
            <a:off x="12314767" y="1429600"/>
            <a:ext cx="10833102" cy="110037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Sketch of long entryway to a building under a sloped awning"/>
          <p:cNvSpPr/>
          <p:nvPr>
            <p:ph type="pic" sz="half" idx="22"/>
          </p:nvPr>
        </p:nvSpPr>
        <p:spPr>
          <a:xfrm>
            <a:off x="1078993" y="1497954"/>
            <a:ext cx="10998201" cy="11015266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”"/>
          <p:cNvSpPr txBox="1"/>
          <p:nvPr>
            <p:ph type="body" sz="quarter" idx="21"/>
          </p:nvPr>
        </p:nvSpPr>
        <p:spPr>
          <a:xfrm>
            <a:off x="11470640" y="99314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360" sz="18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4" name="“"/>
          <p:cNvSpPr txBox="1"/>
          <p:nvPr>
            <p:ph type="body" sz="quarter" idx="22"/>
          </p:nvPr>
        </p:nvSpPr>
        <p:spPr>
          <a:xfrm>
            <a:off x="11470640" y="25146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360" sz="18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5" name="— Johnny Appleseed"/>
          <p:cNvSpPr txBox="1"/>
          <p:nvPr>
            <p:ph type="body" sz="quarter" idx="23"/>
          </p:nvPr>
        </p:nvSpPr>
        <p:spPr>
          <a:xfrm>
            <a:off x="1257300" y="9118600"/>
            <a:ext cx="21869400" cy="7620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i="1" spc="76" sz="38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6" name="Type a quote here."/>
          <p:cNvSpPr txBox="1"/>
          <p:nvPr>
            <p:ph type="body" sz="quarter" idx="24"/>
          </p:nvPr>
        </p:nvSpPr>
        <p:spPr>
          <a:xfrm>
            <a:off x="1257300" y="7518400"/>
            <a:ext cx="21869400" cy="14478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cap="all" spc="656" sz="82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ketch of a cityscape"/>
          <p:cNvSpPr/>
          <p:nvPr>
            <p:ph type="pic" idx="21"/>
          </p:nvPr>
        </p:nvSpPr>
        <p:spPr>
          <a:xfrm>
            <a:off x="0" y="0"/>
            <a:ext cx="24384000" cy="1585596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ketch of a cityscape"/>
          <p:cNvSpPr/>
          <p:nvPr>
            <p:ph type="pic" idx="21"/>
          </p:nvPr>
        </p:nvSpPr>
        <p:spPr>
          <a:xfrm>
            <a:off x="800100" y="3962400"/>
            <a:ext cx="22772998" cy="1480839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57300" y="1663700"/>
            <a:ext cx="21869400" cy="18669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209" sz="10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57300" y="711200"/>
            <a:ext cx="21869400" cy="9525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ketch of a cityscape"/>
          <p:cNvSpPr/>
          <p:nvPr>
            <p:ph type="pic" idx="21"/>
          </p:nvPr>
        </p:nvSpPr>
        <p:spPr>
          <a:xfrm>
            <a:off x="1257300" y="3263900"/>
            <a:ext cx="21869402" cy="14220819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pc="298" sz="149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pc="298" sz="149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ketch of a building exterior with a balcony"/>
          <p:cNvSpPr/>
          <p:nvPr>
            <p:ph type="pic" idx="21"/>
          </p:nvPr>
        </p:nvSpPr>
        <p:spPr>
          <a:xfrm>
            <a:off x="9287692" y="1473939"/>
            <a:ext cx="14798045" cy="109982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1257300" y="5892800"/>
            <a:ext cx="8483600" cy="50292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209" sz="105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1257300" y="4000500"/>
            <a:ext cx="8483600" cy="1905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2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2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ketch of a building exterior with a balcony"/>
          <p:cNvSpPr/>
          <p:nvPr>
            <p:ph type="pic" sz="half" idx="21"/>
          </p:nvPr>
        </p:nvSpPr>
        <p:spPr>
          <a:xfrm>
            <a:off x="10477500" y="3124200"/>
            <a:ext cx="12623801" cy="938226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Lorem ipsum"/>
          <p:cNvSpPr txBox="1"/>
          <p:nvPr>
            <p:ph type="body" sz="quarter" idx="22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1257300" y="3632200"/>
            <a:ext cx="8382000" cy="8470900"/>
          </a:xfrm>
          <a:prstGeom prst="rect">
            <a:avLst/>
          </a:prstGeom>
        </p:spPr>
        <p:txBody>
          <a:bodyPr/>
          <a:lstStyle>
            <a:lvl1pPr marL="508000" indent="-508000">
              <a:lnSpc>
                <a:spcPct val="100000"/>
              </a:lnSpc>
              <a:spcBef>
                <a:spcPts val="4000"/>
              </a:spcBef>
              <a:defRPr spc="70" sz="3500"/>
            </a:lvl1pPr>
            <a:lvl2pPr marL="1016000" indent="-508000">
              <a:lnSpc>
                <a:spcPct val="100000"/>
              </a:lnSpc>
              <a:spcBef>
                <a:spcPts val="4000"/>
              </a:spcBef>
              <a:defRPr spc="70" sz="3500"/>
            </a:lvl2pPr>
            <a:lvl3pPr marL="1524000" indent="-508000">
              <a:lnSpc>
                <a:spcPct val="100000"/>
              </a:lnSpc>
              <a:spcBef>
                <a:spcPts val="4000"/>
              </a:spcBef>
              <a:defRPr spc="70" sz="3500"/>
            </a:lvl3pPr>
            <a:lvl4pPr marL="2032000" indent="-508000">
              <a:lnSpc>
                <a:spcPct val="100000"/>
              </a:lnSpc>
              <a:spcBef>
                <a:spcPts val="4000"/>
              </a:spcBef>
              <a:defRPr spc="70" sz="3500"/>
            </a:lvl4pPr>
            <a:lvl5pPr marL="2540000" indent="-508000">
              <a:lnSpc>
                <a:spcPct val="100000"/>
              </a:lnSpc>
              <a:spcBef>
                <a:spcPts val="4000"/>
              </a:spcBef>
              <a:defRPr spc="70" sz="3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57300" y="3352800"/>
            <a:ext cx="21869400" cy="906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48" sz="2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290285" marR="0" indent="-290285" algn="l" defTabSz="647700" rtl="0" latinLnBrk="0">
        <a:lnSpc>
          <a:spcPts val="2500"/>
        </a:lnSpc>
        <a:spcBef>
          <a:spcPts val="30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48" strike="noStrike" sz="24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98285" marR="0" indent="-290285" algn="l" defTabSz="647700" rtl="0" latinLnBrk="0">
        <a:lnSpc>
          <a:spcPts val="2500"/>
        </a:lnSpc>
        <a:spcBef>
          <a:spcPts val="30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48" strike="noStrike" sz="24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306285" marR="0" indent="-290285" algn="l" defTabSz="647700" rtl="0" latinLnBrk="0">
        <a:lnSpc>
          <a:spcPts val="2500"/>
        </a:lnSpc>
        <a:spcBef>
          <a:spcPts val="30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48" strike="noStrike" sz="24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814285" marR="0" indent="-290285" algn="l" defTabSz="647700" rtl="0" latinLnBrk="0">
        <a:lnSpc>
          <a:spcPts val="2500"/>
        </a:lnSpc>
        <a:spcBef>
          <a:spcPts val="30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48" strike="noStrike" sz="24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2322285" marR="0" indent="-290285" algn="l" defTabSz="647700" rtl="0" latinLnBrk="0">
        <a:lnSpc>
          <a:spcPts val="2500"/>
        </a:lnSpc>
        <a:spcBef>
          <a:spcPts val="30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48" strike="noStrike" sz="24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830285" marR="0" indent="-290285" algn="l" defTabSz="647700" rtl="0" latinLnBrk="0">
        <a:lnSpc>
          <a:spcPts val="2500"/>
        </a:lnSpc>
        <a:spcBef>
          <a:spcPts val="30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48" strike="noStrike" sz="24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3338285" marR="0" indent="-290285" algn="l" defTabSz="647700" rtl="0" latinLnBrk="0">
        <a:lnSpc>
          <a:spcPts val="2500"/>
        </a:lnSpc>
        <a:spcBef>
          <a:spcPts val="30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48" strike="noStrike" sz="24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846285" marR="0" indent="-290285" algn="l" defTabSz="647700" rtl="0" latinLnBrk="0">
        <a:lnSpc>
          <a:spcPts val="2500"/>
        </a:lnSpc>
        <a:spcBef>
          <a:spcPts val="30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48" strike="noStrike" sz="24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4354285" marR="0" indent="-290285" algn="l" defTabSz="647700" rtl="0" latinLnBrk="0">
        <a:lnSpc>
          <a:spcPts val="2500"/>
        </a:lnSpc>
        <a:spcBef>
          <a:spcPts val="30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48" strike="noStrike" sz="24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en.wikipedia.org/wiki/Estimation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hyperlink" Target="https://en.wikipedia.org/wiki/Statistic" TargetMode="External"/><Relationship Id="rId4" Type="http://schemas.openxmlformats.org/officeDocument/2006/relationships/hyperlink" Target="https://en.wikipedia.org/wiki/Standard_deviation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en.wikipedia.org/wiki/Expected_value" TargetMode="Externa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youtube.com/watch?app=desktop&amp;v=qtaqvPAeEJY" TargetMode="External"/><Relationship Id="rId3" Type="http://schemas.openxmlformats.org/officeDocument/2006/relationships/image" Target="../media/image3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Relationship Id="rId3" Type="http://schemas.openxmlformats.org/officeDocument/2006/relationships/hyperlink" Target="https://en.wikipedia.org/wiki/Anscombe%27s_quartet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en.wikipedia.org/wiki/Propagation_of_uncertainty" TargetMode="External"/><Relationship Id="rId3" Type="http://schemas.openxmlformats.org/officeDocument/2006/relationships/image" Target="../media/image3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B58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Introduction to errors"/>
          <p:cNvSpPr txBox="1"/>
          <p:nvPr>
            <p:ph type="ctrTitle"/>
          </p:nvPr>
        </p:nvSpPr>
        <p:spPr>
          <a:xfrm>
            <a:off x="1257300" y="2590870"/>
            <a:ext cx="21869400" cy="5461001"/>
          </a:xfrm>
          <a:prstGeom prst="rect">
            <a:avLst/>
          </a:prstGeom>
        </p:spPr>
        <p:txBody>
          <a:bodyPr/>
          <a:lstStyle>
            <a:lvl1pPr>
              <a:defRPr spc="228" sz="11400"/>
            </a:lvl1pPr>
          </a:lstStyle>
          <a:p>
            <a:pPr/>
            <a:r>
              <a:t>Introduction to errors</a:t>
            </a:r>
          </a:p>
        </p:txBody>
      </p:sp>
      <p:sp>
        <p:nvSpPr>
          <p:cNvPr id="159" name="Konstantin Volzhenin…"/>
          <p:cNvSpPr txBox="1"/>
          <p:nvPr>
            <p:ph type="subTitle" sz="quarter" idx="1"/>
          </p:nvPr>
        </p:nvSpPr>
        <p:spPr>
          <a:xfrm>
            <a:off x="1571642" y="8913014"/>
            <a:ext cx="21869401" cy="2501901"/>
          </a:xfrm>
          <a:prstGeom prst="rect">
            <a:avLst/>
          </a:prstGeom>
        </p:spPr>
        <p:txBody>
          <a:bodyPr/>
          <a:lstStyle/>
          <a:p>
            <a:pPr algn="r">
              <a:defRPr spc="192" sz="4800"/>
            </a:pPr>
            <a:r>
              <a:t>Konstantin Volzhenin</a:t>
            </a:r>
          </a:p>
          <a:p>
            <a:pPr algn="r">
              <a:defRPr spc="164" sz="4100"/>
            </a:pPr>
            <a:r>
              <a:t>Sorbonne university, Paris, France</a:t>
            </a:r>
          </a:p>
        </p:txBody>
      </p:sp>
      <p:sp>
        <p:nvSpPr>
          <p:cNvPr id="160" name="Text"/>
          <p:cNvSpPr txBox="1"/>
          <p:nvPr/>
        </p:nvSpPr>
        <p:spPr>
          <a:xfrm>
            <a:off x="11710797" y="6502400"/>
            <a:ext cx="962407" cy="711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/>
          </a:p>
        </p:txBody>
      </p:sp>
      <p:sp>
        <p:nvSpPr>
          <p:cNvPr id="161" name="Text"/>
          <p:cNvSpPr txBox="1"/>
          <p:nvPr/>
        </p:nvSpPr>
        <p:spPr>
          <a:xfrm>
            <a:off x="11837797" y="6629400"/>
            <a:ext cx="962407" cy="711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/>
          </a:p>
        </p:txBody>
      </p:sp>
      <p:sp>
        <p:nvSpPr>
          <p:cNvPr id="162" name="Text"/>
          <p:cNvSpPr txBox="1"/>
          <p:nvPr/>
        </p:nvSpPr>
        <p:spPr>
          <a:xfrm>
            <a:off x="11964797" y="6756400"/>
            <a:ext cx="962407" cy="711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andom vs systematic e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Random vs systematic errors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4586" y="3258656"/>
            <a:ext cx="9123135" cy="81267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42359" y="3201926"/>
            <a:ext cx="9123135" cy="82402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How to Minimize systematic error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How to Minimize systematic errors?</a:t>
            </a:r>
          </a:p>
        </p:txBody>
      </p:sp>
      <p:sp>
        <p:nvSpPr>
          <p:cNvPr id="196" name="A. Conduct more experiments…"/>
          <p:cNvSpPr txBox="1"/>
          <p:nvPr>
            <p:ph type="body" sz="half" idx="1"/>
          </p:nvPr>
        </p:nvSpPr>
        <p:spPr>
          <a:xfrm>
            <a:off x="2298260" y="4754932"/>
            <a:ext cx="18193031" cy="626353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4000"/>
              </a:spcBef>
              <a:buClrTx/>
              <a:buSzTx/>
              <a:buNone/>
              <a:defRPr spc="70" sz="35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A. Conduct more experiments</a:t>
            </a:r>
          </a:p>
          <a:p>
            <a:pPr marL="0" indent="0">
              <a:lnSpc>
                <a:spcPct val="100000"/>
              </a:lnSpc>
              <a:spcBef>
                <a:spcPts val="4000"/>
              </a:spcBef>
              <a:buClrTx/>
              <a:buSzTx/>
              <a:buNone/>
              <a:defRPr spc="70" sz="35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B. Take an average</a:t>
            </a:r>
          </a:p>
          <a:p>
            <a:pPr marL="0" indent="0">
              <a:lnSpc>
                <a:spcPct val="100000"/>
              </a:lnSpc>
              <a:spcBef>
                <a:spcPts val="4000"/>
              </a:spcBef>
              <a:buClrTx/>
              <a:buSzTx/>
              <a:buNone/>
              <a:defRPr spc="70" sz="35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C. Change equipment/method</a:t>
            </a:r>
          </a:p>
          <a:p>
            <a:pPr marL="0" indent="0">
              <a:lnSpc>
                <a:spcPct val="100000"/>
              </a:lnSpc>
              <a:spcBef>
                <a:spcPts val="4000"/>
              </a:spcBef>
              <a:buClrTx/>
              <a:buSzTx/>
              <a:buNone/>
              <a:defRPr spc="70" sz="35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D. Systematic errors can’t be minimized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How to Minimize random error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How to Minimize random errors?</a:t>
            </a:r>
          </a:p>
        </p:txBody>
      </p:sp>
      <p:sp>
        <p:nvSpPr>
          <p:cNvPr id="199" name="A. Conduct more experiments…"/>
          <p:cNvSpPr txBox="1"/>
          <p:nvPr>
            <p:ph type="body" sz="half" idx="1"/>
          </p:nvPr>
        </p:nvSpPr>
        <p:spPr>
          <a:xfrm>
            <a:off x="2298260" y="4754932"/>
            <a:ext cx="18193031" cy="626353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4000"/>
              </a:spcBef>
              <a:buClrTx/>
              <a:buSzTx/>
              <a:buNone/>
              <a:defRPr spc="70" sz="35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A. Conduct more experiments</a:t>
            </a:r>
            <a:endParaRPr>
              <a:latin typeface="Avenir Heavy"/>
              <a:ea typeface="Avenir Heavy"/>
              <a:cs typeface="Avenir Heavy"/>
              <a:sym typeface="Avenir Heavy"/>
            </a:endParaRPr>
          </a:p>
          <a:p>
            <a:pPr marL="0" indent="0">
              <a:lnSpc>
                <a:spcPct val="100000"/>
              </a:lnSpc>
              <a:spcBef>
                <a:spcPts val="4000"/>
              </a:spcBef>
              <a:buClrTx/>
              <a:buSzTx/>
              <a:buNone/>
              <a:defRPr spc="70" sz="35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B. Try to transform the random errors into systematic</a:t>
            </a:r>
            <a:endParaRPr>
              <a:latin typeface="Avenir Heavy"/>
              <a:ea typeface="Avenir Heavy"/>
              <a:cs typeface="Avenir Heavy"/>
              <a:sym typeface="Avenir Heavy"/>
            </a:endParaRPr>
          </a:p>
          <a:p>
            <a:pPr marL="0" indent="0">
              <a:lnSpc>
                <a:spcPct val="100000"/>
              </a:lnSpc>
              <a:spcBef>
                <a:spcPts val="4000"/>
              </a:spcBef>
              <a:buClrTx/>
              <a:buSzTx/>
              <a:buNone/>
              <a:defRPr spc="70" sz="35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C. Change equipment/method</a:t>
            </a:r>
            <a:endParaRPr>
              <a:latin typeface="Avenir Heavy"/>
              <a:ea typeface="Avenir Heavy"/>
              <a:cs typeface="Avenir Heavy"/>
              <a:sym typeface="Avenir Heavy"/>
            </a:endParaRPr>
          </a:p>
          <a:p>
            <a:pPr marL="0" indent="0">
              <a:lnSpc>
                <a:spcPct val="100000"/>
              </a:lnSpc>
              <a:spcBef>
                <a:spcPts val="4000"/>
              </a:spcBef>
              <a:buClrTx/>
              <a:buSzTx/>
              <a:buNone/>
              <a:defRPr spc="70" sz="35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D. Random errors can’t be minimized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Errors in 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Errors in statistics</a:t>
            </a:r>
          </a:p>
        </p:txBody>
      </p:sp>
      <p:sp>
        <p:nvSpPr>
          <p:cNvPr id="202" name="In statistics and optimization, errors and residuals are two closely related measures of the deviation of an observed value of an element of a statistical sample from its &quot;true value&quot; (not necessarily observable).…"/>
          <p:cNvSpPr txBox="1"/>
          <p:nvPr/>
        </p:nvSpPr>
        <p:spPr>
          <a:xfrm>
            <a:off x="3779862" y="4387955"/>
            <a:ext cx="16824276" cy="538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4000"/>
              </a:spcBef>
              <a:defRPr spc="70"/>
            </a:pPr>
            <a:r>
              <a:t>In 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statistics</a:t>
            </a:r>
            <a:r>
              <a:t> and 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optimization</a:t>
            </a:r>
            <a:r>
              <a:t>, 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errors</a:t>
            </a:r>
            <a:r>
              <a:t> and 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residuals</a:t>
            </a:r>
            <a:r>
              <a:t> are two closely related measures of the </a:t>
            </a:r>
            <a:r>
              <a:t>deviation</a:t>
            </a:r>
            <a:r>
              <a:t> of an </a:t>
            </a:r>
            <a:r>
              <a:t>observed value</a:t>
            </a:r>
            <a:r>
              <a:t> of an </a:t>
            </a:r>
            <a:r>
              <a:t>element</a:t>
            </a:r>
            <a:r>
              <a:t> of a </a:t>
            </a:r>
            <a:r>
              <a:t>statistical sample</a:t>
            </a:r>
            <a:r>
              <a:t> from its "</a:t>
            </a:r>
            <a:r>
              <a:t>true value</a:t>
            </a:r>
            <a:r>
              <a:t>" (not necessarily observable). </a:t>
            </a:r>
          </a:p>
          <a:p>
            <a:pPr algn="l">
              <a:spcBef>
                <a:spcPts val="4000"/>
              </a:spcBef>
              <a:defRPr spc="70"/>
            </a:pPr>
            <a:r>
              <a:t>The 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error of an observation</a:t>
            </a:r>
            <a:r>
              <a:t> - the deviation of the observed value from the true value of a quantity of interest (for example, a </a:t>
            </a:r>
            <a:r>
              <a:t>population mean</a:t>
            </a:r>
            <a:r>
              <a:t>). </a:t>
            </a:r>
          </a:p>
          <a:p>
            <a:pPr algn="l">
              <a:spcBef>
                <a:spcPts val="4000"/>
              </a:spcBef>
              <a:defRPr spc="70"/>
            </a:pPr>
            <a:r>
              <a:t>The 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residual</a:t>
            </a:r>
            <a:r>
              <a:t> - the difference between the observed value and the </a:t>
            </a:r>
            <a:r>
              <a:rPr>
                <a:hlinkClick r:id="rId2" invalidUrl="" action="" tgtFrame="" tooltip="" history="1" highlightClick="0" endSnd="0"/>
              </a:rPr>
              <a:t>estimated</a:t>
            </a:r>
            <a:r>
              <a:t> value of the quantity of interest (for example, a </a:t>
            </a:r>
            <a:r>
              <a:t>sample mean</a:t>
            </a:r>
            <a:r>
              <a:t>).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tandard err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Standard error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8419" y="2236103"/>
            <a:ext cx="11465681" cy="573284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he standard error of a statistic is the standard deviation of its or an estimate of that standard deviation."/>
          <p:cNvSpPr txBox="1"/>
          <p:nvPr/>
        </p:nvSpPr>
        <p:spPr>
          <a:xfrm>
            <a:off x="491360" y="4239168"/>
            <a:ext cx="1218351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4000"/>
              </a:spcBef>
              <a:defRPr spc="70"/>
            </a:pPr>
            <a:r>
              <a:t>The </a:t>
            </a:r>
            <a:r>
              <a:t>standard error</a:t>
            </a:r>
            <a:r>
              <a:t> of a </a:t>
            </a:r>
            <a:r>
              <a:rPr>
                <a:hlinkClick r:id="rId3" invalidUrl="" action="" tgtFrame="" tooltip="" history="1" highlightClick="0" endSnd="0"/>
              </a:rPr>
              <a:t>statistic</a:t>
            </a:r>
            <a:r>
              <a:t> is the </a:t>
            </a:r>
            <a:r>
              <a:rPr>
                <a:hlinkClick r:id="rId4" invalidUrl="" action="" tgtFrame="" tooltip="" history="1" highlightClick="0" endSnd="0"/>
              </a:rPr>
              <a:t>standard deviation</a:t>
            </a:r>
            <a:r>
              <a:t> of its or an estimate of that standard deviation.</a:t>
            </a:r>
          </a:p>
        </p:txBody>
      </p:sp>
      <p:pic>
        <p:nvPicPr>
          <p:cNvPr id="207" name="Screenshot 2024-01-19 at 23.52.40.png" descr="Screenshot 2024-01-19 at 23.52.4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348736" y="8065831"/>
            <a:ext cx="6505369" cy="206856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tandard error of the mean (SEM):"/>
          <p:cNvSpPr txBox="1"/>
          <p:nvPr/>
        </p:nvSpPr>
        <p:spPr>
          <a:xfrm>
            <a:off x="491360" y="9463008"/>
            <a:ext cx="1218351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spcBef>
                <a:spcPts val="4000"/>
              </a:spcBef>
              <a:defRPr spc="70"/>
            </a:lvl1pPr>
          </a:lstStyle>
          <a:p>
            <a:pPr/>
            <a:r>
              <a:t>Standard error of the mean (SEM):</a:t>
            </a:r>
          </a:p>
        </p:txBody>
      </p:sp>
      <p:pic>
        <p:nvPicPr>
          <p:cNvPr id="209" name="Screenshot 2024-01-20 at 00.06.05.png" descr="Screenshot 2024-01-20 at 00.06.0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86128" y="9158208"/>
            <a:ext cx="2168894" cy="132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How to Minimize random errors: Central limit theorem (CL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590">
              <a:defRPr spc="96" sz="4814"/>
            </a:lvl1pPr>
          </a:lstStyle>
          <a:p>
            <a:pPr/>
            <a:r>
              <a:t>How to Minimize random errors: Central limit theorem (CLT)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2789" y="4394502"/>
            <a:ext cx="16598422" cy="6984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1352" y="1384395"/>
            <a:ext cx="18141296" cy="11253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tatistical error vs residu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Statistical error vs residual</a:t>
            </a:r>
          </a:p>
        </p:txBody>
      </p:sp>
      <p:pic>
        <p:nvPicPr>
          <p:cNvPr id="217" name="Screenshot 2024-01-19 at 23.36.42.png" descr="Screenshot 2024-01-19 at 23.36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8063" y="2587888"/>
            <a:ext cx="4418038" cy="919452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Given a normally distributed set of measures:"/>
          <p:cNvSpPr txBox="1"/>
          <p:nvPr/>
        </p:nvSpPr>
        <p:spPr>
          <a:xfrm>
            <a:off x="1197762" y="2692014"/>
            <a:ext cx="982954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spcBef>
                <a:spcPts val="4000"/>
              </a:spcBef>
              <a:defRPr spc="70"/>
            </a:lvl1pPr>
          </a:lstStyle>
          <a:p>
            <a:pPr/>
            <a:r>
              <a:t>Given a normally distributed set of measures:</a:t>
            </a:r>
          </a:p>
        </p:txBody>
      </p:sp>
      <p:pic>
        <p:nvPicPr>
          <p:cNvPr id="219" name="Screenshot 2024-01-19 at 23.38.00.png" descr="Screenshot 2024-01-19 at 23.38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92169" y="4282190"/>
            <a:ext cx="4064825" cy="128685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And the sample mean"/>
          <p:cNvSpPr txBox="1"/>
          <p:nvPr/>
        </p:nvSpPr>
        <p:spPr>
          <a:xfrm>
            <a:off x="1197762" y="4570017"/>
            <a:ext cx="498731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spcBef>
                <a:spcPts val="4000"/>
              </a:spcBef>
              <a:defRPr spc="70"/>
            </a:lvl1pPr>
          </a:lstStyle>
          <a:p>
            <a:pPr/>
            <a:r>
              <a:t>And the sample mean</a:t>
            </a:r>
          </a:p>
        </p:txBody>
      </p:sp>
      <p:pic>
        <p:nvPicPr>
          <p:cNvPr id="221" name="Screenshot 2024-01-19 at 23.42.12.png" descr="Screenshot 2024-01-19 at 23.42.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45246" y="4176919"/>
            <a:ext cx="3179535" cy="1497397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he statistical error is computed as:"/>
          <p:cNvSpPr txBox="1"/>
          <p:nvPr/>
        </p:nvSpPr>
        <p:spPr>
          <a:xfrm>
            <a:off x="1107950" y="7971635"/>
            <a:ext cx="961711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4000"/>
              </a:spcBef>
              <a:defRPr spc="70"/>
            </a:pPr>
            <a:r>
              <a:t>The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statistical error</a:t>
            </a:r>
            <a:r>
              <a:t> is computed as:</a:t>
            </a:r>
          </a:p>
        </p:txBody>
      </p:sp>
      <p:pic>
        <p:nvPicPr>
          <p:cNvPr id="223" name="Screenshot 2024-01-19 at 23.43.42.png" descr="Screenshot 2024-01-19 at 23.43.4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57131" y="7882735"/>
            <a:ext cx="30353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Screenshot 2024-01-19 at 23.44.41.png" descr="Screenshot 2024-01-19 at 23.44.4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58650" y="9949099"/>
            <a:ext cx="2819401" cy="749301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he residual is computed as:"/>
          <p:cNvSpPr txBox="1"/>
          <p:nvPr/>
        </p:nvSpPr>
        <p:spPr>
          <a:xfrm>
            <a:off x="1107950" y="9968149"/>
            <a:ext cx="961711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4000"/>
              </a:spcBef>
              <a:defRPr spc="70"/>
            </a:pPr>
            <a:r>
              <a:t>The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residual</a:t>
            </a:r>
            <a:r>
              <a:t> is computed as: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0" b="14868"/>
          <a:stretch>
            <a:fillRect/>
          </a:stretch>
        </p:blipFill>
        <p:spPr>
          <a:xfrm>
            <a:off x="15390505" y="3601045"/>
            <a:ext cx="9299323" cy="6117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variance and corre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Covariance and correlation</a:t>
            </a:r>
          </a:p>
        </p:txBody>
      </p:sp>
      <p:pic>
        <p:nvPicPr>
          <p:cNvPr id="229" name="Screenshot 2024-01-20 at 00.55.05.png" descr="Screenshot 2024-01-20 at 00.55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2167" y="10752514"/>
            <a:ext cx="6692901" cy="115570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he variance of a random variable X is the expected value of the squared deviation from the mean of X (μ = E[X]) :"/>
          <p:cNvSpPr txBox="1"/>
          <p:nvPr/>
        </p:nvSpPr>
        <p:spPr>
          <a:xfrm>
            <a:off x="487513" y="8572605"/>
            <a:ext cx="2105885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4000"/>
              </a:spcBef>
              <a:defRPr spc="70"/>
            </a:pPr>
            <a:r>
              <a:t>The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variance</a:t>
            </a:r>
            <a:r>
              <a:t> of a random variable X is the </a:t>
            </a:r>
            <a:r>
              <a:t>expected value</a:t>
            </a:r>
            <a:r>
              <a:t> of the </a:t>
            </a:r>
            <a:r>
              <a:t>squared deviation from the mean</a:t>
            </a:r>
            <a:r>
              <a:t> of X (μ = E[X]) :</a:t>
            </a:r>
          </a:p>
        </p:txBody>
      </p:sp>
      <p:sp>
        <p:nvSpPr>
          <p:cNvPr id="231" name="Expected value E[X] - “generalized version” of the arithmetic mean for set of X.…"/>
          <p:cNvSpPr txBox="1"/>
          <p:nvPr/>
        </p:nvSpPr>
        <p:spPr>
          <a:xfrm>
            <a:off x="487513" y="2688569"/>
            <a:ext cx="21058857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4000"/>
              </a:spcBef>
              <a:defRPr spc="7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Expected value</a:t>
            </a:r>
            <a:r>
              <a:t> E[X] - “generalized version” of the arithmetic mean for set of X.</a:t>
            </a:r>
          </a:p>
          <a:p>
            <a:pPr algn="l">
              <a:spcBef>
                <a:spcPts val="4000"/>
              </a:spcBef>
              <a:defRPr spc="70"/>
            </a:pPr>
            <a:r>
              <a:t>Examples:</a:t>
            </a:r>
          </a:p>
        </p:txBody>
      </p:sp>
      <p:pic>
        <p:nvPicPr>
          <p:cNvPr id="232" name="Screenshot 2024-01-20 at 00.58.12.png" descr="Screenshot 2024-01-20 at 00.58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10260" y="6144807"/>
            <a:ext cx="6976714" cy="72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Finite number of outcomes"/>
          <p:cNvSpPr txBox="1"/>
          <p:nvPr/>
        </p:nvSpPr>
        <p:spPr>
          <a:xfrm>
            <a:off x="3470543" y="5326339"/>
            <a:ext cx="545614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4000"/>
              </a:spcBef>
              <a:defRPr spc="66" sz="3300"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pPr/>
            <a:r>
              <a:t>Finite number of outcomes</a:t>
            </a:r>
          </a:p>
        </p:txBody>
      </p:sp>
      <p:pic>
        <p:nvPicPr>
          <p:cNvPr id="234" name="Screenshot 2024-01-20 at 00.59.32.png" descr="Screenshot 2024-01-20 at 00.59.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07705" y="5744996"/>
            <a:ext cx="4643606" cy="152169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andom variables with density"/>
          <p:cNvSpPr txBox="1"/>
          <p:nvPr/>
        </p:nvSpPr>
        <p:spPr>
          <a:xfrm>
            <a:off x="12563639" y="4889552"/>
            <a:ext cx="613173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4000"/>
              </a:spcBef>
              <a:defRPr spc="66" sz="3300"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pPr/>
            <a:r>
              <a:t>Random variables with density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ovariance and corre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Covariance and correlation</a:t>
            </a:r>
          </a:p>
        </p:txBody>
      </p:sp>
      <p:sp>
        <p:nvSpPr>
          <p:cNvPr id="238" name="Example:…"/>
          <p:cNvSpPr txBox="1"/>
          <p:nvPr/>
        </p:nvSpPr>
        <p:spPr>
          <a:xfrm>
            <a:off x="1122651" y="2595571"/>
            <a:ext cx="10565364" cy="640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4000"/>
              </a:spcBef>
              <a:defRPr spc="70"/>
            </a:pPr>
            <a:r>
              <a:t>Example:</a:t>
            </a:r>
          </a:p>
          <a:p>
            <a:pPr algn="l">
              <a:spcBef>
                <a:spcPts val="4000"/>
              </a:spcBef>
              <a:defRPr spc="70"/>
            </a:pPr>
            <a:r>
              <a:t>X - Age of a person</a:t>
            </a:r>
          </a:p>
          <a:p>
            <a:pPr algn="l">
              <a:spcBef>
                <a:spcPts val="4000"/>
              </a:spcBef>
              <a:defRPr spc="70"/>
            </a:pPr>
            <a:r>
              <a:t>Y - Earnings per year</a:t>
            </a:r>
          </a:p>
          <a:p>
            <a:pPr algn="l">
              <a:spcBef>
                <a:spcPts val="4000"/>
              </a:spcBef>
              <a:defRPr spc="70"/>
            </a:pPr>
          </a:p>
          <a:p>
            <a:pPr algn="l">
              <a:spcBef>
                <a:spcPts val="4000"/>
              </a:spcBef>
              <a:defRPr spc="70"/>
            </a:pPr>
            <a:r>
              <a:t>Main question: Can paired measurement provide more information than simple individual measurements?</a:t>
            </a:r>
          </a:p>
        </p:txBody>
      </p:sp>
      <p:pic>
        <p:nvPicPr>
          <p:cNvPr id="239" name="Screenshot 2024-01-20 at 01.32.21.png" descr="Screenshot 2024-01-20 at 01.32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26460" y="2318651"/>
            <a:ext cx="11008202" cy="6954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creenshot 2024-01-20 at 01.41.48.png" descr="Screenshot 2024-01-20 at 01.41.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94085" y="9963438"/>
            <a:ext cx="8762779" cy="29612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41" name="Three types of relationships:"/>
          <p:cNvSpPr txBox="1"/>
          <p:nvPr/>
        </p:nvSpPr>
        <p:spPr>
          <a:xfrm>
            <a:off x="3376068" y="11088445"/>
            <a:ext cx="605853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spcBef>
                <a:spcPts val="4000"/>
              </a:spcBef>
              <a:defRPr spc="70"/>
            </a:lvl1pPr>
          </a:lstStyle>
          <a:p>
            <a:pPr/>
            <a:r>
              <a:t>Three types of relationships: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resentation outline"/>
          <p:cNvSpPr txBox="1"/>
          <p:nvPr>
            <p:ph type="title"/>
          </p:nvPr>
        </p:nvSpPr>
        <p:spPr>
          <a:xfrm>
            <a:off x="1257300" y="831850"/>
            <a:ext cx="21869400" cy="1054100"/>
          </a:xfrm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Presentation outline</a:t>
            </a:r>
          </a:p>
        </p:txBody>
      </p:sp>
      <p:sp>
        <p:nvSpPr>
          <p:cNvPr id="165" name="Introdu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1949" indent="-222249">
              <a:lnSpc>
                <a:spcPct val="100000"/>
              </a:lnSpc>
              <a:spcBef>
                <a:spcPts val="4000"/>
              </a:spcBef>
              <a:buClr>
                <a:srgbClr val="374151"/>
              </a:buClr>
              <a:buFont typeface="TimesNewRomanPSMT"/>
              <a:defRPr spc="70" sz="3500"/>
            </a:pPr>
            <a:r>
              <a:t>Introduction</a:t>
            </a:r>
          </a:p>
          <a:p>
            <a:pPr marL="361949" indent="-222249">
              <a:lnSpc>
                <a:spcPct val="100000"/>
              </a:lnSpc>
              <a:spcBef>
                <a:spcPts val="4000"/>
              </a:spcBef>
              <a:buClr>
                <a:srgbClr val="374151"/>
              </a:buClr>
              <a:buFont typeface="TimesNewRomanPSMT"/>
              <a:defRPr spc="70" sz="3500"/>
            </a:pPr>
            <a:r>
              <a:t>Errors in terms of scientific experiment</a:t>
            </a:r>
          </a:p>
          <a:p>
            <a:pPr marL="361949" indent="-222249">
              <a:lnSpc>
                <a:spcPct val="100000"/>
              </a:lnSpc>
              <a:spcBef>
                <a:spcPts val="4000"/>
              </a:spcBef>
              <a:buClr>
                <a:srgbClr val="374151"/>
              </a:buClr>
              <a:buFont typeface="TimesNewRomanPSMT"/>
              <a:defRPr spc="70" sz="3500"/>
            </a:pPr>
            <a:r>
              <a:t>Errors in statistics</a:t>
            </a:r>
          </a:p>
          <a:p>
            <a:pPr marL="361949" indent="-222249">
              <a:lnSpc>
                <a:spcPct val="100000"/>
              </a:lnSpc>
              <a:spcBef>
                <a:spcPts val="4000"/>
              </a:spcBef>
              <a:buClr>
                <a:srgbClr val="374151"/>
              </a:buClr>
              <a:buFont typeface="TimesNewRomanPSMT"/>
              <a:defRPr spc="70" sz="3500"/>
            </a:pPr>
            <a:r>
              <a:t>Covariance and correlation</a:t>
            </a:r>
          </a:p>
          <a:p>
            <a:pPr marL="361949" indent="-222249">
              <a:lnSpc>
                <a:spcPct val="100000"/>
              </a:lnSpc>
              <a:spcBef>
                <a:spcPts val="4000"/>
              </a:spcBef>
              <a:buClr>
                <a:srgbClr val="374151"/>
              </a:buClr>
              <a:buFont typeface="TimesNewRomanPSMT"/>
              <a:defRPr spc="70" sz="3500"/>
            </a:pPr>
            <a:r>
              <a:t>Error propagation</a:t>
            </a:r>
          </a:p>
          <a:p>
            <a:pPr marL="361949" indent="-222249">
              <a:lnSpc>
                <a:spcPct val="100000"/>
              </a:lnSpc>
              <a:spcBef>
                <a:spcPts val="4000"/>
              </a:spcBef>
              <a:buClr>
                <a:srgbClr val="374151"/>
              </a:buClr>
              <a:buFont typeface="TimesNewRomanPSMT"/>
              <a:defRPr spc="70" sz="3500"/>
            </a:pPr>
            <a: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ovariance and corre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Covariance and correlation</a:t>
            </a:r>
          </a:p>
        </p:txBody>
      </p:sp>
      <p:sp>
        <p:nvSpPr>
          <p:cNvPr id="244" name="Let there be two two jointly distributed real-valued random variables X and Y.…"/>
          <p:cNvSpPr txBox="1"/>
          <p:nvPr/>
        </p:nvSpPr>
        <p:spPr>
          <a:xfrm>
            <a:off x="692326" y="3655389"/>
            <a:ext cx="19915213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4000"/>
              </a:spcBef>
              <a:defRPr spc="70"/>
            </a:pPr>
            <a:r>
              <a:t>Let there be two two jointly distributed real-valued random variables X and Y.</a:t>
            </a:r>
          </a:p>
          <a:p>
            <a:pPr algn="l">
              <a:spcBef>
                <a:spcPts val="4000"/>
              </a:spcBef>
              <a:defRPr spc="7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Covariance</a:t>
            </a:r>
            <a:r>
              <a:t> - the </a:t>
            </a:r>
            <a:r>
              <a:rPr>
                <a:hlinkClick r:id="rId2" invalidUrl="" action="" tgtFrame="" tooltip="" history="1" highlightClick="0" endSnd="0"/>
              </a:rPr>
              <a:t>expected value</a:t>
            </a:r>
            <a:r>
              <a:t> of the product of deviations of X and Y from their individual expected values</a:t>
            </a:r>
          </a:p>
        </p:txBody>
      </p:sp>
      <p:pic>
        <p:nvPicPr>
          <p:cNvPr id="245" name="Screenshot 2024-01-20 at 01.15.14.png" descr="Screenshot 2024-01-20 at 01.15.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0840" y="6400799"/>
            <a:ext cx="85979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Screenshot 2024-01-20 at 01.16.41.png" descr="Screenshot 2024-01-20 at 01.16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5090" y="10985876"/>
            <a:ext cx="6728582" cy="774886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Covariance with itself = variance:"/>
          <p:cNvSpPr txBox="1"/>
          <p:nvPr/>
        </p:nvSpPr>
        <p:spPr>
          <a:xfrm>
            <a:off x="2129321" y="9845446"/>
            <a:ext cx="733852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spcBef>
                <a:spcPts val="4000"/>
              </a:spcBef>
              <a:defRPr spc="70"/>
            </a:lvl1pPr>
          </a:lstStyle>
          <a:p>
            <a:pPr/>
            <a:r>
              <a:t>Covariance with itself = variance:</a:t>
            </a:r>
          </a:p>
        </p:txBody>
      </p:sp>
      <p:pic>
        <p:nvPicPr>
          <p:cNvPr id="248" name="Screenshot 2024-01-20 at 01.19.37.png" descr="Screenshot 2024-01-20 at 01.19.3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87214" y="9639676"/>
            <a:ext cx="7848601" cy="3467101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Linear properties:"/>
          <p:cNvSpPr txBox="1"/>
          <p:nvPr/>
        </p:nvSpPr>
        <p:spPr>
          <a:xfrm>
            <a:off x="15657714" y="8625264"/>
            <a:ext cx="3907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spcBef>
                <a:spcPts val="4000"/>
              </a:spcBef>
              <a:defRPr spc="70"/>
            </a:lvl1pPr>
          </a:lstStyle>
          <a:p>
            <a:pPr/>
            <a:r>
              <a:t>Linear properties: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ovariance and corre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Covariance and correlation</a:t>
            </a:r>
          </a:p>
        </p:txBody>
      </p:sp>
      <p:sp>
        <p:nvSpPr>
          <p:cNvPr id="252" name="Disadvantages of using covariance:"/>
          <p:cNvSpPr txBox="1"/>
          <p:nvPr/>
        </p:nvSpPr>
        <p:spPr>
          <a:xfrm>
            <a:off x="1029122" y="2510284"/>
            <a:ext cx="1991521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spcBef>
                <a:spcPts val="4000"/>
              </a:spcBef>
              <a:defRPr spc="70"/>
            </a:lvl1pPr>
          </a:lstStyle>
          <a:p>
            <a:pPr/>
            <a:r>
              <a:t>Disadvantages of using covariance:</a:t>
            </a:r>
          </a:p>
        </p:txBody>
      </p:sp>
      <p:pic>
        <p:nvPicPr>
          <p:cNvPr id="253" name="Screenshot 2024-01-20 at 01.45.20.png" descr="Screenshot 2024-01-20 at 01.45.20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3907" y="3768254"/>
            <a:ext cx="19696186" cy="8848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ovariance and corre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Covariance and correlation</a:t>
            </a:r>
          </a:p>
        </p:txBody>
      </p:sp>
      <p:sp>
        <p:nvSpPr>
          <p:cNvPr id="256" name="Disadvantages of using covariance:"/>
          <p:cNvSpPr txBox="1"/>
          <p:nvPr/>
        </p:nvSpPr>
        <p:spPr>
          <a:xfrm>
            <a:off x="1029122" y="2510284"/>
            <a:ext cx="1991521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spcBef>
                <a:spcPts val="4000"/>
              </a:spcBef>
              <a:defRPr spc="70"/>
            </a:lvl1pPr>
          </a:lstStyle>
          <a:p>
            <a:pPr/>
            <a:r>
              <a:t>Disadvantages of using covariance:</a:t>
            </a:r>
          </a:p>
        </p:txBody>
      </p:sp>
      <p:pic>
        <p:nvPicPr>
          <p:cNvPr id="257" name="Screenshot 2024-01-20 at 01.50.16.png" descr="Screenshot 2024-01-20 at 01.50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4393" y="3504801"/>
            <a:ext cx="19915214" cy="8763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ovariance and corre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Covariance and correlation</a:t>
            </a:r>
          </a:p>
        </p:txBody>
      </p:sp>
      <p:pic>
        <p:nvPicPr>
          <p:cNvPr id="260" name="Screenshot 2024-01-20 at 01.32.21.png" descr="Screenshot 2024-01-20 at 01.32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14195" y="3380680"/>
            <a:ext cx="11008201" cy="695464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Example:…"/>
          <p:cNvSpPr txBox="1"/>
          <p:nvPr/>
        </p:nvSpPr>
        <p:spPr>
          <a:xfrm>
            <a:off x="1032839" y="4267200"/>
            <a:ext cx="10565364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4000"/>
              </a:spcBef>
              <a:defRPr spc="70"/>
            </a:pPr>
            <a:r>
              <a:t>Example:</a:t>
            </a:r>
          </a:p>
          <a:p>
            <a:pPr algn="l">
              <a:spcBef>
                <a:spcPts val="4000"/>
              </a:spcBef>
              <a:defRPr spc="70"/>
            </a:pPr>
            <a:r>
              <a:t>X - Age of a person</a:t>
            </a:r>
          </a:p>
          <a:p>
            <a:pPr algn="l">
              <a:spcBef>
                <a:spcPts val="4000"/>
              </a:spcBef>
              <a:defRPr spc="70"/>
            </a:pPr>
            <a:r>
              <a:t>Y - Earnings per year</a:t>
            </a:r>
          </a:p>
          <a:p>
            <a:pPr algn="l">
              <a:spcBef>
                <a:spcPts val="4000"/>
              </a:spcBef>
              <a:defRPr spc="70"/>
            </a:pPr>
          </a:p>
          <a:p>
            <a:pPr algn="l">
              <a:spcBef>
                <a:spcPts val="4000"/>
              </a:spcBef>
              <a:defRPr spc="7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Different</a:t>
            </a:r>
            <a:r>
              <a:t> question: What can X tell us about 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ovariance and corre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Covariance and correlation</a:t>
            </a:r>
          </a:p>
        </p:txBody>
      </p:sp>
      <p:sp>
        <p:nvSpPr>
          <p:cNvPr id="264" name="Correlation quantifies relationships"/>
          <p:cNvSpPr txBox="1"/>
          <p:nvPr/>
        </p:nvSpPr>
        <p:spPr>
          <a:xfrm>
            <a:off x="2177944" y="6502400"/>
            <a:ext cx="1056536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spcBef>
                <a:spcPts val="4000"/>
              </a:spcBef>
              <a:defRPr spc="70"/>
            </a:lvl1pPr>
          </a:lstStyle>
          <a:p>
            <a:pPr/>
            <a:r>
              <a:t>Correlation quantifies relationships</a:t>
            </a:r>
          </a:p>
        </p:txBody>
      </p:sp>
      <p:pic>
        <p:nvPicPr>
          <p:cNvPr id="2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87186" y="2066967"/>
            <a:ext cx="8217970" cy="11035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ovariance and corre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Covariance and correlation</a:t>
            </a:r>
          </a:p>
        </p:txBody>
      </p:sp>
      <p:pic>
        <p:nvPicPr>
          <p:cNvPr id="268" name="Screenshot 2024-01-20 at 09.51.01.png" descr="Screenshot 2024-01-20 at 09.51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9583" y="4965191"/>
            <a:ext cx="13550901" cy="133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Screenshot 2024-01-20 at 09.52.47.png" descr="Screenshot 2024-01-20 at 09.52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3964" y="7130565"/>
            <a:ext cx="8190609" cy="1512270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The correlation coefficient can be computed in the following way:"/>
          <p:cNvSpPr txBox="1"/>
          <p:nvPr/>
        </p:nvSpPr>
        <p:spPr>
          <a:xfrm>
            <a:off x="1145104" y="3422116"/>
            <a:ext cx="1490388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spcBef>
                <a:spcPts val="4000"/>
              </a:spcBef>
              <a:defRPr spc="70"/>
            </a:lvl1pPr>
          </a:lstStyle>
          <a:p>
            <a:pPr/>
            <a:r>
              <a:t>The correlation coefficient can be computed in the following way: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ovariance and corre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Covariance and correlation</a:t>
            </a:r>
          </a:p>
        </p:txBody>
      </p:sp>
      <p:sp>
        <p:nvSpPr>
          <p:cNvPr id="273" name="Correlation for independent variables:"/>
          <p:cNvSpPr txBox="1"/>
          <p:nvPr/>
        </p:nvSpPr>
        <p:spPr>
          <a:xfrm>
            <a:off x="1145105" y="3422116"/>
            <a:ext cx="1490388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spcBef>
                <a:spcPts val="4000"/>
              </a:spcBef>
              <a:defRPr spc="70"/>
            </a:lvl1pPr>
          </a:lstStyle>
          <a:p>
            <a:pPr/>
            <a:r>
              <a:t>Correlation for independent variables:</a:t>
            </a:r>
          </a:p>
        </p:txBody>
      </p:sp>
      <p:pic>
        <p:nvPicPr>
          <p:cNvPr id="274" name="Screenshot 2024-01-20 at 09.55.46.png" descr="Screenshot 2024-01-20 at 09.55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5347" y="4822702"/>
            <a:ext cx="14305378" cy="1503432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Correlation and causation:…"/>
          <p:cNvSpPr txBox="1"/>
          <p:nvPr/>
        </p:nvSpPr>
        <p:spPr>
          <a:xfrm>
            <a:off x="1145105" y="7531100"/>
            <a:ext cx="14903886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4000"/>
              </a:spcBef>
              <a:defRPr spc="70"/>
            </a:pPr>
            <a:r>
              <a:t>Correlation and causation:</a:t>
            </a:r>
          </a:p>
          <a:p>
            <a:pPr lvl="2" algn="l">
              <a:spcBef>
                <a:spcPts val="4000"/>
              </a:spcBef>
              <a:defRPr spc="7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CORRELATION DOES NOT IMPLY CAUSATION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ovariance and corre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Covariance and correlation</a:t>
            </a:r>
          </a:p>
        </p:txBody>
      </p:sp>
      <p:sp>
        <p:nvSpPr>
          <p:cNvPr id="278" name="Correlation does not tell us about the form of bivariate data"/>
          <p:cNvSpPr txBox="1"/>
          <p:nvPr/>
        </p:nvSpPr>
        <p:spPr>
          <a:xfrm>
            <a:off x="1145105" y="3422116"/>
            <a:ext cx="1490388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spcBef>
                <a:spcPts val="4000"/>
              </a:spcBef>
              <a:defRPr spc="70"/>
            </a:lvl1pPr>
          </a:lstStyle>
          <a:p>
            <a:pPr/>
            <a:r>
              <a:t>Correlation does not tell us about the form of bivariate data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2220" y="4357595"/>
            <a:ext cx="12033062" cy="8752173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Anscombe's quartet:…"/>
          <p:cNvSpPr txBox="1"/>
          <p:nvPr/>
        </p:nvSpPr>
        <p:spPr>
          <a:xfrm>
            <a:off x="15390933" y="6667500"/>
            <a:ext cx="7278836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4000"/>
              </a:spcBef>
              <a:defRPr spc="70"/>
            </a:pPr>
            <a:r>
              <a:rPr>
                <a:hlinkClick r:id="rId3" invalidUrl="" action="" tgtFrame="" tooltip="" history="1" highlightClick="0" endSnd="0"/>
              </a:rPr>
              <a:t>Anscombe's quartet</a:t>
            </a:r>
            <a:r>
              <a:t>: </a:t>
            </a:r>
          </a:p>
          <a:p>
            <a:pPr algn="l">
              <a:spcBef>
                <a:spcPts val="4000"/>
              </a:spcBef>
              <a:defRPr spc="70"/>
            </a:pPr>
            <a:r>
              <a:t>four sets of data with the same correlation of 0.816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ropagation of err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propagation of error</a:t>
            </a:r>
          </a:p>
        </p:txBody>
      </p:sp>
      <p:sp>
        <p:nvSpPr>
          <p:cNvPr id="283" name="How to define uncertainty in an experiment?…"/>
          <p:cNvSpPr txBox="1"/>
          <p:nvPr/>
        </p:nvSpPr>
        <p:spPr>
          <a:xfrm>
            <a:off x="1821425" y="4267200"/>
            <a:ext cx="207411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4000"/>
              </a:spcBef>
              <a:defRPr spc="7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How to define uncertainty in an experiment?</a:t>
            </a:r>
          </a:p>
          <a:p>
            <a:pPr marL="423333" indent="-423333" algn="l">
              <a:spcBef>
                <a:spcPts val="4000"/>
              </a:spcBef>
              <a:buClr>
                <a:srgbClr val="9A958E"/>
              </a:buClr>
              <a:buSzPct val="75000"/>
              <a:buChar char="•"/>
              <a:defRPr spc="70"/>
            </a:pPr>
            <a:r>
              <a:t>absolute error Δx</a:t>
            </a:r>
          </a:p>
          <a:p>
            <a:pPr marL="423333" indent="-423333" algn="l">
              <a:spcBef>
                <a:spcPts val="4000"/>
              </a:spcBef>
              <a:buClr>
                <a:srgbClr val="9A958E"/>
              </a:buClr>
              <a:buSzPct val="75000"/>
              <a:buChar char="•"/>
              <a:defRPr spc="70"/>
            </a:pPr>
            <a:r>
              <a:t>relative error (Δx)/x (usually written as a percentage)</a:t>
            </a:r>
          </a:p>
          <a:p>
            <a:pPr marL="423333" indent="-423333" algn="l">
              <a:spcBef>
                <a:spcPts val="4000"/>
              </a:spcBef>
              <a:buClr>
                <a:srgbClr val="9A958E"/>
              </a:buClr>
              <a:buSzPct val="75000"/>
              <a:buChar char="•"/>
              <a:defRPr spc="70"/>
            </a:pPr>
            <a:r>
              <a:t>standard deviation, σ (positive square root of the variance)</a:t>
            </a:r>
          </a:p>
          <a:p>
            <a:pPr algn="l">
              <a:spcBef>
                <a:spcPts val="4000"/>
              </a:spcBef>
              <a:defRPr spc="70"/>
            </a:pPr>
            <a:r>
              <a:t>The value of a quantity and its error are then expressed as an interval x ± u.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ropagation of err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propagation of error</a:t>
            </a:r>
          </a:p>
        </p:txBody>
      </p:sp>
      <p:sp>
        <p:nvSpPr>
          <p:cNvPr id="286" name="Example:…"/>
          <p:cNvSpPr txBox="1"/>
          <p:nvPr/>
        </p:nvSpPr>
        <p:spPr>
          <a:xfrm>
            <a:off x="2582099" y="3060700"/>
            <a:ext cx="14903887" cy="965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4000"/>
              </a:spcBef>
              <a:defRPr spc="70"/>
            </a:pPr>
            <a:r>
              <a:t>Example: </a:t>
            </a:r>
          </a:p>
          <a:p>
            <a:pPr algn="l">
              <a:spcBef>
                <a:spcPts val="4000"/>
              </a:spcBef>
              <a:defRPr spc="70"/>
            </a:pPr>
            <a:r>
              <a:t>We would like to find the Voltage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V</a:t>
            </a:r>
            <a:r>
              <a:t> in our circuit. </a:t>
            </a:r>
          </a:p>
          <a:p>
            <a:pPr algn="l">
              <a:spcBef>
                <a:spcPts val="4000"/>
              </a:spcBef>
              <a:defRPr spc="70"/>
            </a:pPr>
            <a:r>
              <a:t>We measured the current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I</a:t>
            </a:r>
            <a:r>
              <a:t> and the resistance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R</a:t>
            </a:r>
            <a:r>
              <a:t>.</a:t>
            </a:r>
          </a:p>
          <a:p>
            <a:pPr algn="l">
              <a:spcBef>
                <a:spcPts val="4000"/>
              </a:spcBef>
              <a:defRPr spc="70"/>
            </a:pPr>
            <a:r>
              <a:t>I = 0.3A ± 0.01A</a:t>
            </a:r>
          </a:p>
          <a:p>
            <a:pPr algn="l">
              <a:spcBef>
                <a:spcPts val="4000"/>
              </a:spcBef>
              <a:defRPr spc="70"/>
            </a:pPr>
            <a:r>
              <a:t>R = 700Ω ± 15Ω</a:t>
            </a:r>
          </a:p>
          <a:p>
            <a:pPr algn="l">
              <a:spcBef>
                <a:spcPts val="4000"/>
              </a:spcBef>
              <a:defRPr spc="70"/>
            </a:pPr>
          </a:p>
          <a:p>
            <a:pPr algn="l">
              <a:spcBef>
                <a:spcPts val="4000"/>
              </a:spcBef>
              <a:defRPr spc="70"/>
            </a:pPr>
            <a:r>
              <a:t>V = IR = 0.3A * 700Ω = 210V</a:t>
            </a:r>
          </a:p>
          <a:p>
            <a:pPr algn="l">
              <a:spcBef>
                <a:spcPts val="4000"/>
              </a:spcBef>
              <a:defRPr spc="70"/>
            </a:pPr>
          </a:p>
          <a:p>
            <a:pPr algn="l">
              <a:spcBef>
                <a:spcPts val="4000"/>
              </a:spcBef>
              <a:defRPr spc="70"/>
            </a:pPr>
            <a:r>
              <a:t>But what about the error of V?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82954" y="5222988"/>
            <a:ext cx="3805303" cy="5327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Decoding the nature of e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Decoding the nature of errors</a:t>
            </a:r>
          </a:p>
        </p:txBody>
      </p:sp>
      <p:sp>
        <p:nvSpPr>
          <p:cNvPr id="168" name="What are errors?…"/>
          <p:cNvSpPr txBox="1"/>
          <p:nvPr/>
        </p:nvSpPr>
        <p:spPr>
          <a:xfrm>
            <a:off x="4239293" y="5046213"/>
            <a:ext cx="15905413" cy="4681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500"/>
              </a:lnSpc>
              <a:spcBef>
                <a:spcPts val="3000"/>
              </a:spcBef>
              <a:defRPr spc="58" sz="29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What are errors?</a:t>
            </a:r>
            <a:endParaRPr>
              <a:latin typeface="Avenir Heavy"/>
              <a:ea typeface="Avenir Heavy"/>
              <a:cs typeface="Avenir Heavy"/>
              <a:sym typeface="Avenir Heavy"/>
            </a:endParaRPr>
          </a:p>
          <a:p>
            <a:pPr lvl="1" indent="342900" algn="l">
              <a:lnSpc>
                <a:spcPts val="2500"/>
              </a:lnSpc>
              <a:spcBef>
                <a:spcPts val="3000"/>
              </a:spcBef>
              <a:defRPr spc="58" sz="2900"/>
            </a:pPr>
            <a:r>
              <a:t>Errors represent discrepancies between measured/estimated/predicted and true values.</a:t>
            </a:r>
          </a:p>
          <a:p>
            <a:pPr algn="l">
              <a:lnSpc>
                <a:spcPts val="2500"/>
              </a:lnSpc>
              <a:spcBef>
                <a:spcPts val="3000"/>
              </a:spcBef>
              <a:defRPr spc="58" sz="2900"/>
            </a:pPr>
          </a:p>
          <a:p>
            <a:pPr algn="l">
              <a:lnSpc>
                <a:spcPts val="2500"/>
              </a:lnSpc>
              <a:spcBef>
                <a:spcPts val="3000"/>
              </a:spcBef>
              <a:defRPr spc="58" sz="29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In mathematical terms ERROR IS NOT A “MISTAKE”!</a:t>
            </a:r>
          </a:p>
          <a:p>
            <a:pPr lvl="1" indent="342900" algn="l">
              <a:lnSpc>
                <a:spcPts val="2500"/>
              </a:lnSpc>
              <a:spcBef>
                <a:spcPts val="3000"/>
              </a:spcBef>
              <a:defRPr spc="58" sz="2900"/>
            </a:pPr>
            <a:r>
              <a:t>Errors are rather a quantitative measure of “how far” we are to the ground truth.</a:t>
            </a:r>
          </a:p>
          <a:p>
            <a:pPr algn="l">
              <a:lnSpc>
                <a:spcPts val="2500"/>
              </a:lnSpc>
              <a:spcBef>
                <a:spcPts val="3000"/>
              </a:spcBef>
              <a:defRPr spc="58" sz="29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ropagation of err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propagation of error</a:t>
            </a:r>
          </a:p>
        </p:txBody>
      </p:sp>
      <p:pic>
        <p:nvPicPr>
          <p:cNvPr id="290" name="Screenshot 2024-01-20 at 10.30.02.png" descr="Screenshot 2024-01-20 at 10.30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1490" y="6115050"/>
            <a:ext cx="9220201" cy="1485901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Let’s assume our variables are independent (correlation is zero).…"/>
          <p:cNvSpPr txBox="1"/>
          <p:nvPr/>
        </p:nvSpPr>
        <p:spPr>
          <a:xfrm>
            <a:off x="1145105" y="3195418"/>
            <a:ext cx="14903886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4000"/>
              </a:spcBef>
              <a:defRPr spc="70"/>
            </a:pPr>
            <a:r>
              <a:t>Let’s assume our variables are independent (correlation is zero).</a:t>
            </a:r>
          </a:p>
          <a:p>
            <a:pPr algn="l">
              <a:spcBef>
                <a:spcPts val="4000"/>
              </a:spcBef>
              <a:defRPr spc="70"/>
            </a:pPr>
            <a:r>
              <a:t>In this case, the simplified formula for standard deviation due to error propagation:</a:t>
            </a:r>
          </a:p>
        </p:txBody>
      </p:sp>
      <p:sp>
        <p:nvSpPr>
          <p:cNvPr id="292" name="This simplification is based on linear approximation and the assumption that sx, sy, sz… are small"/>
          <p:cNvSpPr txBox="1"/>
          <p:nvPr/>
        </p:nvSpPr>
        <p:spPr>
          <a:xfrm>
            <a:off x="1145105" y="9339832"/>
            <a:ext cx="2127598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4000"/>
              </a:spcBef>
              <a:defRPr spc="70"/>
            </a:pPr>
            <a:r>
              <a:t>This simplification is based on linear approximation and the assumption that s</a:t>
            </a:r>
            <a:r>
              <a:rPr baseline="-5999"/>
              <a:t>x</a:t>
            </a:r>
            <a:r>
              <a:t>, s</a:t>
            </a:r>
            <a:r>
              <a:rPr baseline="-5999"/>
              <a:t>y, </a:t>
            </a:r>
            <a:r>
              <a:t>s</a:t>
            </a:r>
            <a:r>
              <a:rPr baseline="-5999"/>
              <a:t>z</a:t>
            </a:r>
            <a:r>
              <a:t>… are small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ropagation of err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propagation of error</a:t>
            </a:r>
          </a:p>
        </p:txBody>
      </p:sp>
      <p:pic>
        <p:nvPicPr>
          <p:cNvPr id="295" name="Screenshot 2024-01-20 at 10.43.42.png" descr="Screenshot 2024-01-20 at 10.43.42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7089" y="3404671"/>
            <a:ext cx="18109822" cy="8964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ropagation of err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propagation of error</a:t>
            </a:r>
          </a:p>
        </p:txBody>
      </p:sp>
      <p:pic>
        <p:nvPicPr>
          <p:cNvPr id="298" name="Screenshot 2024-01-20 at 10.49.56.png" descr="Screenshot 2024-01-20 at 10.49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4303" y="4777392"/>
            <a:ext cx="6743701" cy="1879601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In the case of our example, f = AB, Corr(AB) = 0:"/>
          <p:cNvSpPr txBox="1"/>
          <p:nvPr/>
        </p:nvSpPr>
        <p:spPr>
          <a:xfrm>
            <a:off x="926285" y="3365824"/>
            <a:ext cx="1065973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spcBef>
                <a:spcPts val="4000"/>
              </a:spcBef>
              <a:defRPr spc="70"/>
            </a:lvl1pPr>
          </a:lstStyle>
          <a:p>
            <a:pPr/>
            <a:r>
              <a:t>In the case of our example, f = AB, Corr(AB) = 0:</a:t>
            </a:r>
          </a:p>
        </p:txBody>
      </p:sp>
      <p:sp>
        <p:nvSpPr>
          <p:cNvPr id="300" name="dV = 210V * sqrt((0.01/0.3)2 + (15/700)2) = 8.32V…"/>
          <p:cNvSpPr txBox="1"/>
          <p:nvPr/>
        </p:nvSpPr>
        <p:spPr>
          <a:xfrm>
            <a:off x="926285" y="8567211"/>
            <a:ext cx="10659736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4000"/>
              </a:spcBef>
              <a:defRPr spc="70"/>
            </a:pPr>
            <a:r>
              <a:t>dV = 210V * sqrt((0.01/0.3)</a:t>
            </a:r>
            <a:r>
              <a:rPr baseline="31999"/>
              <a:t>2</a:t>
            </a:r>
            <a:r>
              <a:t> + (15/700)</a:t>
            </a:r>
            <a:r>
              <a:rPr baseline="31999"/>
              <a:t>2</a:t>
            </a:r>
            <a:r>
              <a:t>) = 8.32V</a:t>
            </a:r>
          </a:p>
          <a:p>
            <a:pPr algn="l">
              <a:spcBef>
                <a:spcPts val="4000"/>
              </a:spcBef>
              <a:defRPr spc="70"/>
            </a:pPr>
            <a:r>
              <a:t>V = 210V ± 8V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Why Does Error Analysis Matt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Why Does Error Analysis Matter?</a:t>
            </a:r>
          </a:p>
        </p:txBody>
      </p:sp>
      <p:sp>
        <p:nvSpPr>
          <p:cNvPr id="171" name="Preserving Scientific Integrity:…"/>
          <p:cNvSpPr txBox="1"/>
          <p:nvPr/>
        </p:nvSpPr>
        <p:spPr>
          <a:xfrm>
            <a:off x="5316498" y="3120301"/>
            <a:ext cx="15905413" cy="7792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500"/>
              </a:lnSpc>
              <a:spcBef>
                <a:spcPts val="3000"/>
              </a:spcBef>
              <a:defRPr spc="58" sz="29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Preserving Scientific Integrity</a:t>
            </a:r>
            <a:r>
              <a:t>:</a:t>
            </a:r>
          </a:p>
          <a:p>
            <a:pPr lvl="1" marL="1073150" indent="-476250" algn="l">
              <a:lnSpc>
                <a:spcPts val="2500"/>
              </a:lnSpc>
              <a:spcBef>
                <a:spcPts val="3000"/>
              </a:spcBef>
              <a:buClr>
                <a:srgbClr val="374151"/>
              </a:buClr>
              <a:buSzPct val="75000"/>
              <a:buFont typeface="TimesNewRomanPSMT"/>
              <a:buChar char="•"/>
              <a:defRPr spc="58" sz="2900"/>
            </a:pPr>
            <a:r>
              <a:t>Errors can compromise the integrity of scientific findings.</a:t>
            </a:r>
          </a:p>
          <a:p>
            <a:pPr lvl="1" marL="1073150" indent="-476250" algn="l">
              <a:lnSpc>
                <a:spcPts val="2500"/>
              </a:lnSpc>
              <a:spcBef>
                <a:spcPts val="3000"/>
              </a:spcBef>
              <a:buClr>
                <a:srgbClr val="374151"/>
              </a:buClr>
              <a:buSzPct val="75000"/>
              <a:buFont typeface="TimesNewRomanPSMT"/>
              <a:buChar char="•"/>
              <a:defRPr spc="58" sz="2900"/>
            </a:pPr>
            <a:r>
              <a:t>Rigorous error analysis ensures the reliability of research outcomes.</a:t>
            </a:r>
          </a:p>
          <a:p>
            <a:pPr algn="l">
              <a:lnSpc>
                <a:spcPts val="2500"/>
              </a:lnSpc>
              <a:spcBef>
                <a:spcPts val="3000"/>
              </a:spcBef>
              <a:defRPr spc="58" sz="29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Data Accuracy and Reproducibility</a:t>
            </a:r>
            <a:r>
              <a:t>:</a:t>
            </a:r>
          </a:p>
          <a:p>
            <a:pPr lvl="1" marL="1073150" indent="-476250" algn="l">
              <a:lnSpc>
                <a:spcPts val="2500"/>
              </a:lnSpc>
              <a:spcBef>
                <a:spcPts val="3000"/>
              </a:spcBef>
              <a:buClr>
                <a:srgbClr val="374151"/>
              </a:buClr>
              <a:buSzPct val="75000"/>
              <a:buFont typeface="TimesNewRomanPSMT"/>
              <a:buChar char="•"/>
              <a:defRPr spc="58" sz="2900"/>
            </a:pPr>
            <a:r>
              <a:t>Reliable data is fundamental for accurate replication of experiments.</a:t>
            </a:r>
          </a:p>
          <a:p>
            <a:pPr lvl="1" marL="1073150" indent="-476250" algn="l">
              <a:lnSpc>
                <a:spcPts val="2500"/>
              </a:lnSpc>
              <a:spcBef>
                <a:spcPts val="3000"/>
              </a:spcBef>
              <a:buClr>
                <a:srgbClr val="374151"/>
              </a:buClr>
              <a:buSzPct val="75000"/>
              <a:buFont typeface="TimesNewRomanPSMT"/>
              <a:buChar char="•"/>
              <a:defRPr spc="58" sz="2900"/>
            </a:pPr>
            <a:r>
              <a:t>Minimizing errors enhances the reproducibility of scientific studies.</a:t>
            </a:r>
          </a:p>
          <a:p>
            <a:pPr algn="l">
              <a:lnSpc>
                <a:spcPts val="2500"/>
              </a:lnSpc>
              <a:spcBef>
                <a:spcPts val="3000"/>
              </a:spcBef>
              <a:defRPr spc="58" sz="29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Informed Decision-Making</a:t>
            </a:r>
            <a:r>
              <a:t>:</a:t>
            </a:r>
          </a:p>
          <a:p>
            <a:pPr lvl="1" marL="1073150" indent="-476250" algn="l">
              <a:lnSpc>
                <a:spcPts val="2500"/>
              </a:lnSpc>
              <a:spcBef>
                <a:spcPts val="3000"/>
              </a:spcBef>
              <a:buClr>
                <a:srgbClr val="374151"/>
              </a:buClr>
              <a:buSzPct val="75000"/>
              <a:buFont typeface="TimesNewRomanPSMT"/>
              <a:buChar char="•"/>
              <a:defRPr spc="58" sz="2900"/>
            </a:pPr>
            <a:r>
              <a:t>Researchers and policymakers rely on accurate data for decision-making.</a:t>
            </a:r>
          </a:p>
          <a:p>
            <a:pPr lvl="1" marL="1073150" indent="-476250" algn="l">
              <a:lnSpc>
                <a:spcPts val="2500"/>
              </a:lnSpc>
              <a:spcBef>
                <a:spcPts val="3000"/>
              </a:spcBef>
              <a:buClr>
                <a:srgbClr val="374151"/>
              </a:buClr>
              <a:buSzPct val="75000"/>
              <a:buFont typeface="TimesNewRomanPSMT"/>
              <a:buChar char="•"/>
              <a:defRPr spc="58" sz="2900"/>
            </a:pPr>
            <a:r>
              <a:t>Accurate error calculation allows to estimate the boundaries of applicability of a certain research.</a:t>
            </a:r>
          </a:p>
          <a:p>
            <a:pPr algn="l">
              <a:lnSpc>
                <a:spcPts val="2500"/>
              </a:lnSpc>
              <a:spcBef>
                <a:spcPts val="3000"/>
              </a:spcBef>
              <a:defRPr spc="58" sz="29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Continuous Improvement in Methodologies</a:t>
            </a:r>
            <a:r>
              <a:t>:</a:t>
            </a:r>
          </a:p>
          <a:p>
            <a:pPr lvl="1" marL="1073150" indent="-476250" algn="l">
              <a:lnSpc>
                <a:spcPts val="2500"/>
              </a:lnSpc>
              <a:spcBef>
                <a:spcPts val="3000"/>
              </a:spcBef>
              <a:buClr>
                <a:srgbClr val="374151"/>
              </a:buClr>
              <a:buSzPct val="75000"/>
              <a:buFont typeface="TimesNewRomanPSMT"/>
              <a:buChar char="•"/>
              <a:defRPr spc="58" sz="2900"/>
            </a:pPr>
            <a:r>
              <a:t>Identifying errors prompts refinement of experimental methodologies.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ypes of Errors in Scientific Re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Types of Errors in Scientific Research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37002" y="2207360"/>
            <a:ext cx="14109996" cy="109831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ystematic e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Systematic errors</a:t>
            </a:r>
          </a:p>
        </p:txBody>
      </p:sp>
      <p:sp>
        <p:nvSpPr>
          <p:cNvPr id="177" name="Instrumental:…"/>
          <p:cNvSpPr txBox="1"/>
          <p:nvPr>
            <p:ph type="body" idx="1"/>
          </p:nvPr>
        </p:nvSpPr>
        <p:spPr>
          <a:xfrm>
            <a:off x="807603" y="3216332"/>
            <a:ext cx="20899113" cy="10222085"/>
          </a:xfrm>
          <a:prstGeom prst="rect">
            <a:avLst/>
          </a:prstGeom>
        </p:spPr>
        <p:txBody>
          <a:bodyPr/>
          <a:lstStyle/>
          <a:p>
            <a:pPr>
              <a:defRPr spc="53" sz="27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Instrumental</a:t>
            </a:r>
            <a:r>
              <a:t>:</a:t>
            </a:r>
          </a:p>
          <a:p>
            <a:pPr lvl="1">
              <a:defRPr spc="53" sz="27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Causes</a:t>
            </a:r>
            <a:r>
              <a:t>: Inaccuracies in measurement instruments</a:t>
            </a:r>
          </a:p>
          <a:p>
            <a:pPr lvl="1">
              <a:defRPr spc="53" sz="27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Examples</a:t>
            </a:r>
            <a:r>
              <a:t>: Calibration issues</a:t>
            </a:r>
          </a:p>
          <a:p>
            <a:pPr>
              <a:defRPr spc="53" sz="27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Observational</a:t>
            </a:r>
            <a:r>
              <a:t>:</a:t>
            </a:r>
          </a:p>
          <a:p>
            <a:pPr lvl="1">
              <a:defRPr spc="53" sz="27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Causes</a:t>
            </a:r>
            <a:r>
              <a:t>: Limitations in the observer's perception or interpretation.</a:t>
            </a:r>
          </a:p>
          <a:p>
            <a:pPr lvl="1">
              <a:defRPr spc="53" sz="27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Examples</a:t>
            </a: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: Parallax error</a:t>
            </a:r>
            <a:endParaRPr>
              <a:latin typeface="Avenir Medium"/>
              <a:ea typeface="Avenir Medium"/>
              <a:cs typeface="Avenir Medium"/>
              <a:sym typeface="Avenir Medium"/>
            </a:endParaRPr>
          </a:p>
          <a:p>
            <a:pPr>
              <a:defRPr spc="53" sz="27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Environmental</a:t>
            </a:r>
            <a:r>
              <a:t>:</a:t>
            </a:r>
          </a:p>
          <a:p>
            <a:pPr lvl="1">
              <a:defRPr spc="53" sz="27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Causes</a:t>
            </a:r>
            <a:r>
              <a:t>: Systematic changes in environmental conditions</a:t>
            </a:r>
          </a:p>
          <a:p>
            <a:pPr lvl="1">
              <a:defRPr spc="53" sz="27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Examples</a:t>
            </a:r>
            <a:r>
              <a:t>: Radioactive background</a:t>
            </a:r>
          </a:p>
          <a:p>
            <a:pPr>
              <a:defRPr spc="53" sz="27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Theoretical</a:t>
            </a:r>
            <a:r>
              <a:t>:</a:t>
            </a:r>
          </a:p>
          <a:p>
            <a:pPr lvl="1">
              <a:defRPr spc="53" sz="27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Causes</a:t>
            </a:r>
            <a:r>
              <a:t>: Inaccuracies or simplifications in the theoretical framework.</a:t>
            </a:r>
          </a:p>
          <a:p>
            <a:pPr lvl="1">
              <a:defRPr spc="53" sz="27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Examples</a:t>
            </a:r>
            <a:r>
              <a:t>: Assumptions that deviate from real-world conditions, model limitations.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76947" y="2056173"/>
            <a:ext cx="7670838" cy="55230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07857" y="7935284"/>
            <a:ext cx="6578853" cy="50719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andom e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Random errors</a:t>
            </a:r>
          </a:p>
        </p:txBody>
      </p:sp>
      <p:sp>
        <p:nvSpPr>
          <p:cNvPr id="182" name="Observational:…"/>
          <p:cNvSpPr txBox="1"/>
          <p:nvPr>
            <p:ph type="body" sz="half" idx="1"/>
          </p:nvPr>
        </p:nvSpPr>
        <p:spPr>
          <a:xfrm>
            <a:off x="530142" y="4386511"/>
            <a:ext cx="13095753" cy="758785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pc="53" sz="27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Observational</a:t>
            </a:r>
            <a:r>
              <a:t>:</a:t>
            </a:r>
          </a:p>
          <a:p>
            <a:pPr lvl="1">
              <a:defRPr spc="53" sz="27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Causes</a:t>
            </a:r>
            <a:r>
              <a:t>: Limitations in the observer's perception or interpretation</a:t>
            </a:r>
          </a:p>
          <a:p>
            <a:pPr lvl="1">
              <a:defRPr spc="53" sz="27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Examples</a:t>
            </a:r>
            <a:r>
              <a:t>: Variations in human observation</a:t>
            </a:r>
          </a:p>
          <a:p>
            <a:pPr lvl="1">
              <a:defRPr spc="53" sz="2700"/>
            </a:pPr>
          </a:p>
          <a:p>
            <a:pPr lvl="1">
              <a:defRPr spc="53" sz="2700"/>
            </a:pPr>
          </a:p>
          <a:p>
            <a:pPr marL="0" indent="0">
              <a:buClrTx/>
              <a:buSzTx/>
              <a:buNone/>
              <a:defRPr spc="53" sz="27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Environmental</a:t>
            </a:r>
            <a:r>
              <a:t>:</a:t>
            </a:r>
          </a:p>
          <a:p>
            <a:pPr lvl="1">
              <a:defRPr spc="53" sz="27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Causes</a:t>
            </a:r>
            <a:r>
              <a:t>: Fluctuations in environmental conditions during measurements</a:t>
            </a:r>
          </a:p>
          <a:p>
            <a:pPr lvl="1">
              <a:defRPr spc="53" sz="27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Examples</a:t>
            </a:r>
            <a:r>
              <a:t>: Temperature/pressure fluctuations, humidity effects impacting instrument readings</a:t>
            </a:r>
          </a:p>
        </p:txBody>
      </p:sp>
      <p:pic>
        <p:nvPicPr>
          <p:cNvPr id="183" name="Screenshot 2024-01-19 at 18.50.05.png" descr="Screenshot 2024-01-19 at 18.50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57242" y="3821877"/>
            <a:ext cx="9244036" cy="27472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84" name="Screenshot 2024-01-19 at 18.51.16.png" descr="Screenshot 2024-01-19 at 18.51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41546" y="7765583"/>
            <a:ext cx="8275428" cy="34597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Question: You manually take measurements for an experiment along with your colleague. After 2 hours you both went on a break and were replaced by other lab workers. Can this introduce new errors in your measurements? If yes, what type: systematic or rand"/>
          <p:cNvSpPr txBox="1"/>
          <p:nvPr>
            <p:ph type="body" sz="quarter" idx="1"/>
          </p:nvPr>
        </p:nvSpPr>
        <p:spPr>
          <a:xfrm>
            <a:off x="5644123" y="4680294"/>
            <a:ext cx="13095754" cy="3593094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4000"/>
              </a:spcBef>
              <a:buClrTx/>
              <a:buSzTx/>
              <a:buNone/>
              <a:defRPr spc="70" sz="3500"/>
            </a:pPr>
            <a:r>
              <a:t>Question: </a:t>
            </a:r>
            <a:r>
              <a:t>You manually take measurements for an experiment along with your colleague. After 2 hours you both went on a break and were replaced by other lab workers. Can this introduce new errors in your measurements? If yes, what type: systematic or random?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andom vs systematic e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Random vs systematic errors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3468" r="0" b="3468"/>
          <a:stretch>
            <a:fillRect/>
          </a:stretch>
        </p:blipFill>
        <p:spPr>
          <a:xfrm>
            <a:off x="3820318" y="2692598"/>
            <a:ext cx="16743506" cy="1038803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48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48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